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3"/>
    <p:sldId id="258" r:id="rId4"/>
    <p:sldId id="257" r:id="rId5"/>
    <p:sldId id="259" r:id="rId6"/>
    <p:sldId id="260" r:id="rId7"/>
    <p:sldId id="262" r:id="rId8"/>
    <p:sldId id="263" r:id="rId9"/>
    <p:sldId id="261" r:id="rId10"/>
    <p:sldId id="264" r:id="rId11"/>
    <p:sldId id="265" r:id="rId12"/>
    <p:sldId id="266" r:id="rId13"/>
    <p:sldId id="267" r:id="rId14"/>
    <p:sldId id="268" r:id="rId15"/>
    <p:sldId id="269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-126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Πανοραμική 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Τίτλος και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Εισαγωγικά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 hasCustomPrompt="1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 panose="020B0604020202020204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Κάρτα ονόματ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στήλε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 hasCustomPrompt="1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 hasCustomPrompt="1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 hasCustomPrompt="1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Στήλη 3 εικόνω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 hasCustomPrompt="1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 hasCustomPrompt="1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 hasCustomPrompt="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 hasCustomPrompt="1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 hasCustomPrompt="1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 hasCustomPrompt="1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 hasCustomPrompt="1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anchor="t" anchorCtr="0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 hasCustomPrompt="1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 hasCustomPrompt="1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96027F-7875-4030-9381-8BD8C4F21935}" type="datetimeFigureOut">
              <a:rPr lang="en-US" dirty="0"/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 hasCustomPrompt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l-GR" smtClean="0"/>
              <a:t>Κάντε κλικ στο εικονίδιο για να προσθέσετε εικόνα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A250-FF31-4206-8172-F9D3106AACB1}" type="datetimeFigureOut">
              <a:rPr lang="en-US" dirty="0"/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4.png"/><Relationship Id="rId20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9" Type="http://schemas.openxmlformats.org/officeDocument/2006/relationships/image" Target="../media/image2.png"/><Relationship Id="rId18" Type="http://schemas.openxmlformats.org/officeDocument/2006/relationships/image" Target="../media/image1.png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>
            <a:fillRect/>
          </a:stretch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>
            <a:fillRect/>
          </a:stretch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>
            <a:fillRect/>
          </a:stretch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>
            <a:fillRect/>
          </a:stretch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l-GR" smtClean="0"/>
              <a:t>Στυλ κύριου τίτλου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  <a:endParaRPr lang="el-GR" smtClean="0"/>
          </a:p>
          <a:p>
            <a:pPr lvl="1"/>
            <a:r>
              <a:rPr lang="el-GR" smtClean="0"/>
              <a:t>Δεύτερου επιπέδου</a:t>
            </a:r>
            <a:endParaRPr lang="el-GR" smtClean="0"/>
          </a:p>
          <a:p>
            <a:pPr lvl="2"/>
            <a:r>
              <a:rPr lang="el-GR" smtClean="0"/>
              <a:t>Τρίτου επιπέδου</a:t>
            </a:r>
            <a:endParaRPr lang="el-GR" smtClean="0"/>
          </a:p>
          <a:p>
            <a:pPr lvl="3"/>
            <a:r>
              <a:rPr lang="el-GR" smtClean="0"/>
              <a:t>Τέταρτου επιπέδου</a:t>
            </a:r>
            <a:endParaRPr lang="el-GR" smtClean="0"/>
          </a:p>
          <a:p>
            <a:pPr lvl="4"/>
            <a:r>
              <a:rPr lang="el-GR" smtClean="0"/>
              <a:t>Πέμπτου επιπέδου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10155639" y="1790701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4AAD347D-5ACD-4C99-B74B-A9C85AD731AF}" type="datetimeFigureOut">
              <a:rPr lang="en-US" dirty="0"/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7F1E4F-1CFF-5643-939E-02111984F565}" type="slidenum">
              <a:rPr lang="en-US" dirty="0"/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tx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571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panose="05040102010807070707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l-GR" dirty="0"/>
              <a:t>ΚΕΦΑΛΑΙΟ 3°</a:t>
            </a:r>
            <a:endParaRPr lang="it-IT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ctr"/>
            <a:r>
              <a:rPr lang="el-GR" dirty="0"/>
              <a:t>ΚΥΚΛΟΦΟΡΙΚΟ ΣΥΣΤΗΜΑ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1497106"/>
            <a:ext cx="8946541" cy="4751293"/>
          </a:xfrm>
        </p:spPr>
        <p:txBody>
          <a:bodyPr/>
          <a:lstStyle/>
          <a:p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τοίχωμα των κοιλιών είναι παχύτερο από τον κόλπων.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τοίχωμα της αριστερής κοιλίας είναι παχύτερο όλων, γιατί εκεί οι πιέσεις είναι πολύ μεγάλες.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Κολποκοιλιακές βαλβίδες 1/2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/>
              <a:t>Ο δεξιός κόλπος επικοινωνεί με την δεξιά κοιλία με ένα άνοιγμα </a:t>
            </a:r>
            <a:r>
              <a:rPr lang="el-GR" dirty="0" smtClean="0"/>
              <a:t> =&gt; το </a:t>
            </a:r>
            <a:r>
              <a:rPr lang="el-GR" dirty="0"/>
              <a:t>δεξιό κολποκοιλιακό </a:t>
            </a:r>
            <a:r>
              <a:rPr lang="el-GR" dirty="0" smtClean="0"/>
              <a:t>στόμιο.</a:t>
            </a:r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Το δεξιό κολποκοιλιακό στόμιο </a:t>
            </a:r>
            <a:r>
              <a:rPr lang="el-GR" dirty="0"/>
              <a:t>φράσσεται από μία βαλβίδα με τρεις </a:t>
            </a:r>
            <a:r>
              <a:rPr lang="el-GR" dirty="0" err="1"/>
              <a:t>γλωχίνες</a:t>
            </a:r>
            <a:r>
              <a:rPr lang="el-GR" dirty="0"/>
              <a:t> </a:t>
            </a:r>
            <a:r>
              <a:rPr lang="el-GR" dirty="0" smtClean="0"/>
              <a:t> =&gt; την </a:t>
            </a:r>
            <a:r>
              <a:rPr lang="el-GR" dirty="0" err="1"/>
              <a:t>τριγλώχινα</a:t>
            </a:r>
            <a:r>
              <a:rPr lang="el-GR" dirty="0"/>
              <a:t> βαλβίδα η οποία ανοίγει από επάνω προς τα κάτω σαν καταπακτή ρυθμικά και αφήνει να περάσει το αίμα κατά κύματα στη δεξιά κοιλία.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Κολποκοιλιακές βαλβίδες </a:t>
            </a:r>
            <a:r>
              <a:rPr lang="el-GR" dirty="0" smtClean="0"/>
              <a:t>2/2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r>
              <a:rPr lang="el-GR" dirty="0" smtClean="0"/>
              <a:t>Ο </a:t>
            </a:r>
            <a:r>
              <a:rPr lang="el-GR" dirty="0"/>
              <a:t>αριστερός κόλπος επικοινωνεί με την αριστερή κοιλία με το αριστερό κολποκοιλιακό στόμιο το οποίο φράζει η διγλώχινα ή μιτροειδή βαλβίδα που έχει δύο </a:t>
            </a:r>
            <a:r>
              <a:rPr lang="el-GR" dirty="0" err="1"/>
              <a:t>γλωχίνες</a:t>
            </a:r>
            <a:r>
              <a:rPr lang="el-GR" dirty="0"/>
              <a:t>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Μηνοειδείς βαλβίδες 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Βαλβίδες </a:t>
            </a:r>
            <a:r>
              <a:rPr lang="el-GR" dirty="0"/>
              <a:t>υπάρχουν και στα στόμια των κοιλιών με τα αγγεία.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</a:t>
            </a:r>
            <a:r>
              <a:rPr lang="el-GR" dirty="0"/>
              <a:t>βαλβίδες αυτές έχουν τρεις </a:t>
            </a:r>
            <a:r>
              <a:rPr lang="el-GR" dirty="0" err="1"/>
              <a:t>γλωχίνες</a:t>
            </a:r>
            <a:r>
              <a:rPr lang="el-GR" dirty="0"/>
              <a:t> και ονομάζονται μηνοειδείς βαλβίδες</a:t>
            </a:r>
            <a:r>
              <a:rPr lang="el-GR" dirty="0" smtClean="0"/>
              <a:t>.</a:t>
            </a:r>
            <a:endParaRPr lang="el-GR" dirty="0" smtClean="0"/>
          </a:p>
          <a:p>
            <a:endParaRPr lang="el-G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Μηνοειδείς βαλβίδες 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Η </a:t>
            </a:r>
            <a:r>
              <a:rPr lang="el-GR" dirty="0"/>
              <a:t>αορτική βαλβίδα βρίσκεται στην αριστερή κοιλία και φράζει το στόμιο της αορτής. </a:t>
            </a:r>
            <a:endParaRPr lang="el-GR" dirty="0"/>
          </a:p>
          <a:p>
            <a:endParaRPr lang="el-GR" dirty="0"/>
          </a:p>
          <a:p>
            <a:r>
              <a:rPr lang="el-GR" dirty="0"/>
              <a:t>Η πνευμονική βαλβίδα βρίσκεται στην δεξιά κοιλία και φράζει το στόμιο της πνευμονικής αρτηρίας.</a:t>
            </a:r>
            <a:endParaRPr lang="it-IT" dirty="0"/>
          </a:p>
          <a:p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388660" y="730624"/>
            <a:ext cx="4805082" cy="55177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T</a:t>
            </a:r>
            <a:r>
              <a:rPr lang="el-GR" dirty="0" smtClean="0"/>
              <a:t>ι είναι το κυκλοφορικό σύστημα?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r>
              <a:rPr lang="el-GR" dirty="0" smtClean="0"/>
              <a:t>ένα </a:t>
            </a:r>
            <a:r>
              <a:rPr lang="el-GR" dirty="0"/>
              <a:t>κλειστό σύστημα αγγείων</a:t>
            </a:r>
            <a:r>
              <a:rPr lang="el-GR" dirty="0" smtClean="0"/>
              <a:t>, </a:t>
            </a:r>
            <a:r>
              <a:rPr lang="el-GR" dirty="0"/>
              <a:t>τα οποία ξεκινούν και </a:t>
            </a:r>
            <a:endParaRPr lang="el-GR" dirty="0" smtClean="0"/>
          </a:p>
          <a:p>
            <a:pPr marL="0" indent="0">
              <a:buNone/>
            </a:pPr>
            <a:r>
              <a:rPr lang="el-GR" dirty="0" smtClean="0"/>
              <a:t>                                                          καταλήγουν </a:t>
            </a: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                                      σε </a:t>
            </a:r>
            <a:r>
              <a:rPr lang="el-GR" dirty="0"/>
              <a:t>ένα κεντρικό όργανο την καρδιά.</a:t>
            </a:r>
            <a:endParaRPr lang="it-IT" dirty="0"/>
          </a:p>
        </p:txBody>
      </p:sp>
      <p:sp>
        <p:nvSpPr>
          <p:cNvPr id="4" name="Βέλος προς τα κάτω 3"/>
          <p:cNvSpPr/>
          <p:nvPr/>
        </p:nvSpPr>
        <p:spPr>
          <a:xfrm>
            <a:off x="5701553" y="4303059"/>
            <a:ext cx="358588" cy="66338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Ποια είναι τα αγγεία ?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endParaRPr lang="el-GR" dirty="0"/>
          </a:p>
          <a:p>
            <a:r>
              <a:rPr lang="el-GR" dirty="0" smtClean="0"/>
              <a:t>Οι αρτηρίες </a:t>
            </a:r>
            <a:r>
              <a:rPr lang="el-GR" dirty="0"/>
              <a:t>και </a:t>
            </a:r>
            <a:r>
              <a:rPr lang="el-GR" dirty="0" smtClean="0"/>
              <a:t>φλέβες</a:t>
            </a:r>
            <a:r>
              <a:rPr lang="el-GR" dirty="0"/>
              <a:t> </a:t>
            </a:r>
            <a:r>
              <a:rPr lang="el-GR" dirty="0" smtClean="0"/>
              <a:t>=&gt; μέσα τους </a:t>
            </a:r>
            <a:r>
              <a:rPr lang="el-GR" dirty="0"/>
              <a:t>κυκλοφορεί το αίμα.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/>
              <a:t>Ποιος ο προορισμός </a:t>
            </a:r>
            <a:r>
              <a:rPr lang="el-GR" dirty="0"/>
              <a:t>του κυκλοφορικού </a:t>
            </a:r>
            <a:r>
              <a:rPr lang="el-GR" dirty="0" smtClean="0"/>
              <a:t>συστήματος ?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r>
              <a:rPr lang="el-GR" dirty="0"/>
              <a:t> </a:t>
            </a:r>
            <a:r>
              <a:rPr lang="el-GR" dirty="0" smtClean="0"/>
              <a:t>-  </a:t>
            </a:r>
            <a:r>
              <a:rPr lang="el-GR" dirty="0"/>
              <a:t>η προώθηση του αίματος σε κάθε κύτταρο του σώματος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/>
              <a:t>Η ανατομία της καρδιάς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l-GR" dirty="0"/>
              <a:t>Η καρδιά είναι ένα κοίλο μυώδες όργανο</a:t>
            </a:r>
            <a:r>
              <a:rPr lang="el-GR" dirty="0" smtClean="0"/>
              <a:t>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Τι σχήμα έχει? </a:t>
            </a:r>
            <a:endParaRPr lang="en-US" dirty="0" smtClean="0"/>
          </a:p>
          <a:p>
            <a:r>
              <a:rPr lang="el-GR" dirty="0" smtClean="0"/>
              <a:t>τριγωνικής </a:t>
            </a:r>
            <a:r>
              <a:rPr lang="el-GR" dirty="0"/>
              <a:t>πυραμίδας, με την κορυφή προς τα κάτω και την βάση προς τα πάνω</a:t>
            </a:r>
            <a:r>
              <a:rPr lang="el-GR" dirty="0" smtClean="0"/>
              <a:t>.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Που βρίσκεται? </a:t>
            </a:r>
            <a:endParaRPr lang="en-US" dirty="0" smtClean="0"/>
          </a:p>
          <a:p>
            <a:r>
              <a:rPr lang="el-GR" dirty="0" smtClean="0"/>
              <a:t>στην </a:t>
            </a:r>
            <a:r>
              <a:rPr lang="el-GR" dirty="0"/>
              <a:t>θωρακική κοιλότητα πάνω από το διάφραγμα μεταξύ των δύο πνευμόνων. </a:t>
            </a:r>
            <a:endParaRPr lang="it-IT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sz="half" idx="2"/>
          </p:nvPr>
        </p:nvPicPr>
        <p:blipFill>
          <a:blip r:embed="rId1"/>
          <a:stretch>
            <a:fillRect/>
          </a:stretch>
        </p:blipFill>
        <p:spPr>
          <a:xfrm>
            <a:off x="6590506" y="1853248"/>
            <a:ext cx="4283682" cy="365108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Πως χωρίζεται εσωτερικά η καρδιά?</a:t>
            </a:r>
            <a:endParaRPr lang="it-IT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l-GR" dirty="0" smtClean="0"/>
          </a:p>
          <a:p>
            <a:pPr marL="0" indent="0">
              <a:buNone/>
            </a:pPr>
            <a:endParaRPr lang="el-GR" dirty="0"/>
          </a:p>
          <a:p>
            <a:pPr marL="0" indent="0">
              <a:buNone/>
            </a:pPr>
            <a:r>
              <a:rPr lang="el-GR" dirty="0" smtClean="0"/>
              <a:t>Με δύο </a:t>
            </a:r>
            <a:r>
              <a:rPr lang="el-GR" dirty="0"/>
              <a:t>διαφράγματα σε 4 κοιλότητες: </a:t>
            </a:r>
            <a:endParaRPr lang="el-GR" dirty="0" smtClean="0"/>
          </a:p>
          <a:p>
            <a:r>
              <a:rPr lang="el-GR" dirty="0" smtClean="0"/>
              <a:t>2 </a:t>
            </a:r>
            <a:r>
              <a:rPr lang="el-GR" dirty="0"/>
              <a:t>κόλπους - δεξιό και αριστερό - προς τα επάνω </a:t>
            </a:r>
            <a:endParaRPr lang="el-GR" dirty="0"/>
          </a:p>
          <a:p>
            <a:r>
              <a:rPr lang="el-GR" dirty="0" smtClean="0"/>
              <a:t> </a:t>
            </a:r>
            <a:r>
              <a:rPr lang="el-GR" dirty="0"/>
              <a:t>2 κοιλίες - δεξιά και αριστερή - προς τα κάτω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1"/>
          <a:stretch>
            <a:fillRect/>
          </a:stretch>
        </p:blipFill>
        <p:spPr>
          <a:xfrm>
            <a:off x="2617694" y="618094"/>
            <a:ext cx="6024282" cy="551862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1103312" y="1308848"/>
            <a:ext cx="9044735" cy="4939552"/>
          </a:xfrm>
        </p:spPr>
        <p:txBody>
          <a:bodyPr/>
          <a:lstStyle/>
          <a:p>
            <a:r>
              <a:rPr lang="el-GR" dirty="0"/>
              <a:t>Οι δύο κόλποι καθώς και οι δύο κοιλίες δεν επικοινωνούν μεταξύ τους. </a:t>
            </a:r>
            <a:endParaRPr lang="el-GR" dirty="0" smtClean="0"/>
          </a:p>
          <a:p>
            <a:pPr marL="0" indent="0">
              <a:buNone/>
            </a:pPr>
            <a:endParaRPr lang="el-GR" dirty="0" smtClean="0"/>
          </a:p>
          <a:p>
            <a:r>
              <a:rPr lang="el-GR" dirty="0" smtClean="0"/>
              <a:t>Το </a:t>
            </a:r>
            <a:r>
              <a:rPr lang="el-GR" dirty="0"/>
              <a:t>διάφραγμα που χωρίζει τους δύο κόλπους μεταξύ τους </a:t>
            </a:r>
            <a:r>
              <a:rPr lang="el-GR" dirty="0" smtClean="0"/>
              <a:t>=&gt; </a:t>
            </a:r>
            <a:r>
              <a:rPr lang="el-GR" dirty="0" err="1" smtClean="0"/>
              <a:t>μεσοκολπικό</a:t>
            </a:r>
            <a:r>
              <a:rPr lang="el-GR" dirty="0" smtClean="0"/>
              <a:t> </a:t>
            </a:r>
            <a:r>
              <a:rPr lang="el-GR" dirty="0"/>
              <a:t>διάφραγμα. </a:t>
            </a:r>
            <a:endParaRPr lang="el-GR" dirty="0" smtClean="0"/>
          </a:p>
          <a:p>
            <a:endParaRPr lang="el-GR" dirty="0"/>
          </a:p>
          <a:p>
            <a:r>
              <a:rPr lang="el-GR" dirty="0" smtClean="0"/>
              <a:t>Το </a:t>
            </a:r>
            <a:r>
              <a:rPr lang="el-GR" dirty="0"/>
              <a:t>διάφραγμα που χωρίζει τις </a:t>
            </a:r>
            <a:r>
              <a:rPr lang="el-GR" dirty="0" smtClean="0"/>
              <a:t>δύο κοιλίες </a:t>
            </a:r>
            <a:r>
              <a:rPr lang="el-GR" dirty="0"/>
              <a:t>μεταξύ τους </a:t>
            </a:r>
            <a:r>
              <a:rPr lang="el-GR" dirty="0" smtClean="0"/>
              <a:t>=&gt;  </a:t>
            </a:r>
            <a:r>
              <a:rPr lang="el-GR" dirty="0" err="1"/>
              <a:t>μεσοκοιλιακό</a:t>
            </a:r>
            <a:r>
              <a:rPr lang="el-GR" dirty="0"/>
              <a:t> διάφραγμα.</a:t>
            </a:r>
            <a:endParaRPr lang="it-IT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Ιόν">
  <a:themeElements>
    <a:clrScheme name="Ion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Ion">
      <a:maj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0</TotalTime>
  <Words>2103</Words>
  <Application>WPS Presentation</Application>
  <PresentationFormat>Προσαρμογή</PresentationFormat>
  <Paragraphs>78</Paragraphs>
  <Slides>14</Slides>
  <Notes>0</Notes>
  <HiddenSlides>0</HiddenSlides>
  <MMClips>1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24" baseType="lpstr">
      <vt:lpstr>Arial</vt:lpstr>
      <vt:lpstr>SimSun</vt:lpstr>
      <vt:lpstr>Wingdings</vt:lpstr>
      <vt:lpstr>Wingdings 3</vt:lpstr>
      <vt:lpstr>Arial</vt:lpstr>
      <vt:lpstr>Century Gothic</vt:lpstr>
      <vt:lpstr>Microsoft YaHei</vt:lpstr>
      <vt:lpstr>Arial Unicode MS</vt:lpstr>
      <vt:lpstr>Calibri</vt:lpstr>
      <vt:lpstr>Ιόν</vt:lpstr>
      <vt:lpstr>ΚΕΦΑΛΑΙΟ 3°</vt:lpstr>
      <vt:lpstr>PowerPoint 演示文稿</vt:lpstr>
      <vt:lpstr>Tι είναι το κυκλοφορικό σύστημα?</vt:lpstr>
      <vt:lpstr>Ποια είναι τα αγγεία ?</vt:lpstr>
      <vt:lpstr>Ποιος ο προορισμός του κυκλοφορικού συστήματος ?</vt:lpstr>
      <vt:lpstr>Η ανατομία της καρδιάς</vt:lpstr>
      <vt:lpstr>Πως χωρίζεται εσωτερικά η καρδιά?</vt:lpstr>
      <vt:lpstr>PowerPoint 演示文稿</vt:lpstr>
      <vt:lpstr>PowerPoint 演示文稿</vt:lpstr>
      <vt:lpstr>PowerPoint 演示文稿</vt:lpstr>
      <vt:lpstr>Κολποκοιλιακές βαλβίδες 1/2</vt:lpstr>
      <vt:lpstr>Κολποκοιλιακές βαλβίδες 2/2</vt:lpstr>
      <vt:lpstr>Μηνοειδείς βαλβίδες </vt:lpstr>
      <vt:lpstr>Μηνοειδείς βαλβίδες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ΚΕΦΑΛΑΙΟ 3°</dc:title>
  <dc:creator>Λογαριασμός Microsoft</dc:creator>
  <cp:lastModifiedBy>Giota Lagoutari</cp:lastModifiedBy>
  <cp:revision>10</cp:revision>
  <dcterms:created xsi:type="dcterms:W3CDTF">2025-09-11T16:54:00Z</dcterms:created>
  <dcterms:modified xsi:type="dcterms:W3CDTF">2025-09-16T14:49:07Z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06040B4CB00441DA9DAA138E74D944AF_12</vt:lpwstr>
  </property>
  <property fmtid="{D5CDD505-2E9C-101B-9397-08002B2CF9AE}" pid="3" name="KSOProductBuildVer">
    <vt:lpwstr>1033-12.2.0.22549</vt:lpwstr>
  </property>
</Properties>
</file>